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3" r:id="rId1"/>
  </p:sldMasterIdLst>
  <p:notesMasterIdLst>
    <p:notesMasterId r:id="rId51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71" r:id="rId15"/>
    <p:sldId id="269" r:id="rId16"/>
    <p:sldId id="304" r:id="rId17"/>
    <p:sldId id="272" r:id="rId18"/>
    <p:sldId id="273" r:id="rId19"/>
    <p:sldId id="274" r:id="rId20"/>
    <p:sldId id="275" r:id="rId21"/>
    <p:sldId id="276" r:id="rId22"/>
    <p:sldId id="306" r:id="rId23"/>
    <p:sldId id="277" r:id="rId24"/>
    <p:sldId id="278" r:id="rId25"/>
    <p:sldId id="279" r:id="rId26"/>
    <p:sldId id="30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05" r:id="rId40"/>
    <p:sldId id="292" r:id="rId41"/>
    <p:sldId id="293" r:id="rId42"/>
    <p:sldId id="294" r:id="rId43"/>
    <p:sldId id="297" r:id="rId44"/>
    <p:sldId id="298" r:id="rId45"/>
    <p:sldId id="299" r:id="rId46"/>
    <p:sldId id="300" r:id="rId47"/>
    <p:sldId id="303" r:id="rId48"/>
    <p:sldId id="301" r:id="rId49"/>
    <p:sldId id="30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卢 正轩" initials="卢" lastIdx="2" clrIdx="0">
    <p:extLst>
      <p:ext uri="{19B8F6BF-5375-455C-9EA6-DF929625EA0E}">
        <p15:presenceInfo xmlns:p15="http://schemas.microsoft.com/office/powerpoint/2012/main" userId="577c8174b639b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82"/>
  </p:normalViewPr>
  <p:slideViewPr>
    <p:cSldViewPr snapToGrid="0" snapToObjects="1">
      <p:cViewPr varScale="1">
        <p:scale>
          <a:sx n="106" d="100"/>
          <a:sy n="10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2T16:37:08.113" idx="1">
    <p:pos x="10" y="10"/>
    <p:text>此处notebook中包含关于决策树的概念，需要阅读以进行理解。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9T23:21:55.676" idx="2">
    <p:pos x="10" y="10"/>
    <p:text>作业4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D22B6-86A4-8F41-B816-6F3A9CB47A47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1FF0A-4402-D249-AD26-C6C70DBAEB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5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FF0A-4402-D249-AD26-C6C70DBAEB7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252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FF0A-4402-D249-AD26-C6C70DBAEB7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6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75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92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74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608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7683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611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103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61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32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9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24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7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41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36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90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36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F252E-4162-5B40-87C6-8770B8AAE27C}" type="datetimeFigureOut">
              <a:rPr kumimoji="1" lang="zh-CN" altLang="en-US" smtClean="0"/>
              <a:t>2020/3/21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0AB26B0-9574-0845-8148-C16B15B5A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01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36AC-E2BA-BD45-8BBF-2FF6CFC13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BB85F3-1260-0A49-8EAE-A9DBE1BAB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东南大学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卢正轩</a:t>
            </a:r>
          </a:p>
        </p:txBody>
      </p:sp>
    </p:spTree>
    <p:extLst>
      <p:ext uri="{BB962C8B-B14F-4D97-AF65-F5344CB8AC3E}">
        <p14:creationId xmlns:p14="http://schemas.microsoft.com/office/powerpoint/2010/main" val="1030124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310B7-5229-F648-B5C4-134E85E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3DAC77-75B2-B445-B0A4-F3BFFF2F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502" y="1270000"/>
            <a:ext cx="7126331" cy="5454573"/>
          </a:xfrm>
        </p:spPr>
      </p:pic>
    </p:spTree>
    <p:extLst>
      <p:ext uri="{BB962C8B-B14F-4D97-AF65-F5344CB8AC3E}">
        <p14:creationId xmlns:p14="http://schemas.microsoft.com/office/powerpoint/2010/main" val="285250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DF3F05A-5304-FE41-8A8B-BFC30272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2.</a:t>
            </a:r>
            <a:r>
              <a:rPr kumimoji="1" lang="zh-CN" altLang="en-US" sz="5400" dirty="0"/>
              <a:t> 分类决策树</a:t>
            </a:r>
          </a:p>
        </p:txBody>
      </p:sp>
    </p:spTree>
    <p:extLst>
      <p:ext uri="{BB962C8B-B14F-4D97-AF65-F5344CB8AC3E}">
        <p14:creationId xmlns:p14="http://schemas.microsoft.com/office/powerpoint/2010/main" val="253991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F83C0-247D-3C48-B1C0-E7F12A8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FA814-CF20-0F4C-98F6-CF5708246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分类决策树简称分类树。顾名思义，分类树的输出为离散值，即类标签。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在分类树的生成过程中，有一个问题十分重要：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如何选取节点的特征以及特征的取值？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43D0D2-C831-3A49-95AE-AFBEC7D1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46" y="4535715"/>
            <a:ext cx="4232308" cy="17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B5FA1-42FB-5B49-8A15-283C9DBB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分类决策树：特征选取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5281B-313A-1C4C-9972-0812F28B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基尼指数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基尼指数用来表示集合的不确定性，是一个关于数据集、所选特征和特征取值的函数。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如何选取特征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选取对应基尼指数最小的切分点，即为最优切分点。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ACA436-DE48-B744-B229-BE2C009F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3378889"/>
            <a:ext cx="6350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FA934-FE57-9945-8EF7-7F0D8A4C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分类决策树：生成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70AF5-83F6-C54B-85D4-232C12CB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例：以体重与患心脏病情况的关系为例来说明如何生成分类二叉树。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第一步：将样本按照连续型特征的大小进行排序。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第二步：计算两相邻样本该特征的平均值，作为备选的切分点。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第三步：计算每个切分点对应的基尼指数。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第四步：选取最小基尼指数对应的切分点作为最终切分点。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第五步：对每个子节点循环第二步～第四步直至无法再分。（或者达到限制的最大深度）</a:t>
            </a:r>
          </a:p>
        </p:txBody>
      </p:sp>
    </p:spTree>
    <p:extLst>
      <p:ext uri="{BB962C8B-B14F-4D97-AF65-F5344CB8AC3E}">
        <p14:creationId xmlns:p14="http://schemas.microsoft.com/office/powerpoint/2010/main" val="24850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616D5-EE32-AA40-B9D6-DE7FF92C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分类决策树：特征选取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8A2F8-43A4-1448-AECF-01D19A11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练习：基尼指数计算：贷款申请表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请根据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的内容，设计函数，进行基尼指数的计算。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EE6FD9-03AF-8540-B2FC-3E9523D9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" y="3429000"/>
            <a:ext cx="9274002" cy="136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8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A434A-9286-ED4F-80AC-3E6A5BC0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分类决策树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CB128-2142-7742-B2C9-887685C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02" y="1930400"/>
            <a:ext cx="4880931" cy="4133850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81BB733C-F52D-3344-8B99-F7BBD0F08F14}"/>
              </a:ext>
            </a:extLst>
          </p:cNvPr>
          <p:cNvSpPr/>
          <p:nvPr/>
        </p:nvSpPr>
        <p:spPr>
          <a:xfrm>
            <a:off x="6702991" y="711200"/>
            <a:ext cx="2333297" cy="1355834"/>
          </a:xfrm>
          <a:prstGeom prst="wedgeRoundRectCallout">
            <a:avLst>
              <a:gd name="adj1" fmla="val -40428"/>
              <a:gd name="adj2" fmla="val 69477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帅不帅</a:t>
            </a:r>
          </a:p>
        </p:txBody>
      </p:sp>
      <p:sp>
        <p:nvSpPr>
          <p:cNvPr id="6" name="椭圆形标注 5">
            <a:extLst>
              <a:ext uri="{FF2B5EF4-FFF2-40B4-BE49-F238E27FC236}">
                <a16:creationId xmlns:a16="http://schemas.microsoft.com/office/drawing/2014/main" id="{A7627860-2F44-BC44-BE4B-B18BB902B1FC}"/>
              </a:ext>
            </a:extLst>
          </p:cNvPr>
          <p:cNvSpPr/>
          <p:nvPr/>
        </p:nvSpPr>
        <p:spPr>
          <a:xfrm>
            <a:off x="296499" y="1270000"/>
            <a:ext cx="2238703" cy="1158766"/>
          </a:xfrm>
          <a:prstGeom prst="wedgeEllipseCallout">
            <a:avLst>
              <a:gd name="adj1" fmla="val 43252"/>
              <a:gd name="adj2" fmla="val 84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聪不聪明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B21B7ADC-D9A0-314D-9C96-B687E59D5385}"/>
              </a:ext>
            </a:extLst>
          </p:cNvPr>
          <p:cNvSpPr/>
          <p:nvPr/>
        </p:nvSpPr>
        <p:spPr>
          <a:xfrm>
            <a:off x="294538" y="4120384"/>
            <a:ext cx="2240664" cy="914400"/>
          </a:xfrm>
          <a:prstGeom prst="wedgeRoundRectCallout">
            <a:avLst>
              <a:gd name="adj1" fmla="val 65007"/>
              <a:gd name="adj2" fmla="val 8663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声音甜不甜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27F886-E8B2-7249-A321-BBF56813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991" y="2032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F6536B0-EC51-254F-BD26-66ED2E1F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3.</a:t>
            </a:r>
            <a:r>
              <a:rPr kumimoji="1" lang="zh-CN" altLang="en-US" sz="5400" dirty="0"/>
              <a:t> 回归决策树</a:t>
            </a:r>
          </a:p>
        </p:txBody>
      </p:sp>
    </p:spTree>
    <p:extLst>
      <p:ext uri="{BB962C8B-B14F-4D97-AF65-F5344CB8AC3E}">
        <p14:creationId xmlns:p14="http://schemas.microsoft.com/office/powerpoint/2010/main" val="81359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E0DE5-3140-904B-8CEA-A197E06A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A28C3-0F2F-304A-8E1E-B6412A4A3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回归决策树是可以用于回归的决策树模型，一个回归树对应着输入空间（即特征空间）的一个划分以及在划分单元上的输出值。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回归决策树和分类决策树的主要区别有两点：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特征选取方式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决策树的输出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07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636A5-6FB1-074E-9A02-3C310E79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回归决策树：特征选取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EC124-3A82-6B44-B490-84A71CE0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7" y="2478232"/>
            <a:ext cx="8807116" cy="24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F3800-7F6D-0348-81DE-FBF9871F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678E1-866B-6741-8EAC-54AFDF1C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分类决策树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回归决策树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本课任务介绍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非数据库图片测试</a:t>
            </a:r>
            <a:endParaRPr kumimoji="1" lang="en-US" altLang="zh-CN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AutoNum type="arabicPeriod"/>
            </a:pPr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59923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28A90-2E48-A343-AE94-873DD505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回归决策树：输出值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55919-B9F5-9C4E-A8CF-92D81EF9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回归决策树的输出：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输出值是该划分区域内训练样本的标签对应的均值，为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数值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对比：分类决策树的输出为样本</a:t>
            </a: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所属分类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4906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45BEE-2F87-C04E-9F32-3C8D5488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回归决策树：生成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103CD-F460-7E48-8C66-CB988B634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以药物剂量和效果为例生成回归决策树。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按步骤对空间进行划分直至达到树的限制深度或无法再分。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44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9AA55-BDCB-E244-A5DC-C1D09957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回归决策树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033162-2BCC-8147-8526-1465A42D7C99}"/>
              </a:ext>
            </a:extLst>
          </p:cNvPr>
          <p:cNvSpPr txBox="1"/>
          <p:nvPr/>
        </p:nvSpPr>
        <p:spPr>
          <a:xfrm>
            <a:off x="6829952" y="1818941"/>
            <a:ext cx="2490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面积：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平方米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地区：市区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是不是学区房：是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楼层：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023432-602F-D84D-9B76-B9DDBA844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52" y="1818941"/>
            <a:ext cx="5545667" cy="33274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F79221-FD27-0D49-9251-2A6897E595A5}"/>
              </a:ext>
            </a:extLst>
          </p:cNvPr>
          <p:cNvSpPr txBox="1"/>
          <p:nvPr/>
        </p:nvSpPr>
        <p:spPr>
          <a:xfrm>
            <a:off x="2430379" y="5546558"/>
            <a:ext cx="531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价值：</a:t>
            </a:r>
            <a:r>
              <a:rPr kumimoji="1" lang="en-US" altLang="zh-CN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114514</a:t>
            </a:r>
            <a:r>
              <a:rPr kumimoji="1" lang="zh-CN" altLang="en-US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kumimoji="1" lang="en-US" altLang="zh-CN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平方米</a:t>
            </a:r>
          </a:p>
        </p:txBody>
      </p:sp>
    </p:spTree>
    <p:extLst>
      <p:ext uri="{BB962C8B-B14F-4D97-AF65-F5344CB8AC3E}">
        <p14:creationId xmlns:p14="http://schemas.microsoft.com/office/powerpoint/2010/main" val="15603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C38CBED-5663-B54D-9230-62CCF24D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4.</a:t>
            </a:r>
            <a:r>
              <a:rPr kumimoji="1" lang="zh-CN" altLang="en-US" sz="5400" dirty="0"/>
              <a:t> 本课任务介绍</a:t>
            </a:r>
          </a:p>
        </p:txBody>
      </p:sp>
    </p:spTree>
    <p:extLst>
      <p:ext uri="{BB962C8B-B14F-4D97-AF65-F5344CB8AC3E}">
        <p14:creationId xmlns:p14="http://schemas.microsoft.com/office/powerpoint/2010/main" val="288514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418FE-4FF6-A34F-83E4-1803BEAF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本课任务介绍：手写数字识别问题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A8791E-152B-2E45-B14C-5211ABCF08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任务：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输入为样本集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×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，样本数为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𝑁</m:t>
                    </m:r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每个样本对应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～</a:t>
                </a:r>
                <a:r>
                  <a:rPr kumimoji="1"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9</a:t>
                </a:r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中的一个数字。</a:t>
                </a:r>
                <a:endPara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A8791E-152B-2E45-B14C-5211ABCF0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2FE8A3A-9ECE-5140-AEB3-6AF82061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44" y="3429000"/>
            <a:ext cx="2882911" cy="32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71DE-A329-8249-AAAA-E66D8B41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本课任务介绍：</a:t>
            </a:r>
            <a:r>
              <a:rPr kumimoji="1" lang="en-US" altLang="zh-CN" dirty="0"/>
              <a:t>MNIST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D7037-A568-C346-924E-644C4EBC5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MNIST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Mixed National Institute of Standards and Technology database)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是美国国家标准与技术研究院收集整理的大型手写数字数据库。该数据集经常被用于训练图像处理系统。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文件中展示了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MNIST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的样例，我们会使用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MNIST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进行模型的生成，训练和测试。</a:t>
            </a:r>
          </a:p>
        </p:txBody>
      </p:sp>
    </p:spTree>
    <p:extLst>
      <p:ext uri="{BB962C8B-B14F-4D97-AF65-F5344CB8AC3E}">
        <p14:creationId xmlns:p14="http://schemas.microsoft.com/office/powerpoint/2010/main" val="327202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DFE26-00DC-AE4B-8AC8-FF96286D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本课任务介绍：</a:t>
            </a:r>
            <a:r>
              <a:rPr kumimoji="1" lang="en-US" altLang="zh-CN" dirty="0"/>
              <a:t>MNIST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461A9-1FF5-7C43-808A-88E70852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23" y="1930400"/>
            <a:ext cx="6612690" cy="35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5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575B1-6333-744B-8386-4D7CA937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本课任务介绍：数据的预处理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7CD52-B9C1-7F45-B586-4BD0C4B5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在本任务中，对数据的预处理包含两部分：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数据扁平化：将二维数据一维化（向量化），方便处理数据。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数据二值化：使元素取值取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，设定一个阈值，大于此阈值的元素取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，小于此阈值的元素取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2212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47ACB9-790E-254F-BF2F-8A01BE8A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81" y="2357868"/>
            <a:ext cx="3088821" cy="3486213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283E5E5C-C5EA-6A49-8419-5B0FFB2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本课任务介绍：数据的预处理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8AD55E-7EDA-A94C-85A4-43D03F725DC9}"/>
              </a:ext>
            </a:extLst>
          </p:cNvPr>
          <p:cNvSpPr txBox="1"/>
          <p:nvPr/>
        </p:nvSpPr>
        <p:spPr>
          <a:xfrm>
            <a:off x="6096000" y="1611085"/>
            <a:ext cx="2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二值化后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B9CAD5-00AB-B048-9889-76C9AF6758DA}"/>
              </a:ext>
            </a:extLst>
          </p:cNvPr>
          <p:cNvSpPr txBox="1"/>
          <p:nvPr/>
        </p:nvSpPr>
        <p:spPr>
          <a:xfrm>
            <a:off x="1423340" y="1611085"/>
            <a:ext cx="2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二值化前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1FBDB1-F658-6F41-9D05-B32B8884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41" y="2304085"/>
            <a:ext cx="3088820" cy="35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1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628E78B-7E0F-0548-B767-2F87147B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5.</a:t>
            </a:r>
            <a:r>
              <a:rPr kumimoji="1" lang="zh-CN" altLang="en-US" sz="5400" dirty="0"/>
              <a:t> 随机森林</a:t>
            </a:r>
          </a:p>
        </p:txBody>
      </p:sp>
    </p:spTree>
    <p:extLst>
      <p:ext uri="{BB962C8B-B14F-4D97-AF65-F5344CB8AC3E}">
        <p14:creationId xmlns:p14="http://schemas.microsoft.com/office/powerpoint/2010/main" val="227645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F3F88-6FAC-634D-9D58-0361FE3F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加载</a:t>
            </a:r>
            <a:r>
              <a:rPr kumimoji="1" lang="en-US" altLang="zh-CN" dirty="0"/>
              <a:t>library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F09CA-790B-EF4A-A379-E8AA174A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notebook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上的提示安装所需要的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并进行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大部分可以在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上找到，少部分需要使用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指令安装。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733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11037-E994-2D44-97FF-5891D143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0D431-68F2-6C4F-AFA2-5FB20323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在机器学习中，随机森林是一个包含多个决策树的分类器，并且其输出的类别是由个别树输出的类别的众数而定。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随机森林就是通过集成学习的思想将多棵树集成的一种算法，它的基本单元是决策树，而它的本质属于机器学习的一大分支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集成学习（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Ensemble Learning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方法。</a:t>
            </a:r>
          </a:p>
        </p:txBody>
      </p:sp>
    </p:spTree>
    <p:extLst>
      <p:ext uri="{BB962C8B-B14F-4D97-AF65-F5344CB8AC3E}">
        <p14:creationId xmlns:p14="http://schemas.microsoft.com/office/powerpoint/2010/main" val="220946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D5FB5-84AC-A848-B83F-BA09A501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F2614-C370-5D41-8202-770B60E38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随机森林：决策树的组合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随机森林由多棵决策树所构成，其输出取决于每棵决策树的输出结果。决定方式又取决于随机森林的种类。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06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D6447-C54E-2F4D-802E-19718386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随机森林：随机性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F9A80-4F14-3640-B244-6FD17A1B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随机性的体现：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每棵树训练样本的随机性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每棵树节点所选特征的随机性（与普通决策树有些许不同）</a:t>
            </a:r>
          </a:p>
        </p:txBody>
      </p:sp>
    </p:spTree>
    <p:extLst>
      <p:ext uri="{BB962C8B-B14F-4D97-AF65-F5344CB8AC3E}">
        <p14:creationId xmlns:p14="http://schemas.microsoft.com/office/powerpoint/2010/main" val="420317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84546-96A0-6D48-B1C7-D8465595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随机森林：数据集的划分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E2EA2-DBB1-5A4F-8695-07B1FBB0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随机森林是一种监督学习的算法，所以我们要将所使用的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MNIST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数据集进行划分，将其分为训练集和测试集。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6A45BE-4B57-1948-A334-5AE9D36A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8" y="2980662"/>
            <a:ext cx="8077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092D9-EDEF-7940-BFAF-88B71508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4AEC9-0838-C54A-8BE9-89009B8C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分类式随机森林：由多棵分类决策树组成的模型。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5505CB-3C84-664A-859F-8A5021FD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2652259"/>
            <a:ext cx="5376636" cy="36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6D3D5-50E1-6545-8592-EA82FF52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分类式随机森林：参数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B1B9AE-3AFC-864B-BAE0-97DC8121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1" y="3048000"/>
            <a:ext cx="9324956" cy="17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6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38D42-0F52-9B41-B232-C1917AFD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分类式随机森林：参数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C189A-E2E4-0746-9B93-25A006B1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649" y="2090057"/>
            <a:ext cx="4620380" cy="38260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决策树数目和性能的关系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D77444-13E2-D04A-BF05-0153628A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18" y="2472662"/>
            <a:ext cx="62103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3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38D42-0F52-9B41-B232-C1917AFD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分类式随机森林：参数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C189A-E2E4-0746-9B93-25A006B1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649" y="2090057"/>
            <a:ext cx="4620380" cy="38260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决策树最大深度和性能的关系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A09B26-C816-F545-BC2F-6D585872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168" y="2578100"/>
            <a:ext cx="5969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6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EAECE-EA16-0048-A325-CD445BFC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分类式随机森林：决策方式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9E820-E2E8-CF4A-9D0D-FA38CE7D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分类式随机森林的决策方式：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Vote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简单来说，就是少数服从多数，以最多数的结果为准。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B44C-988C-384B-82CA-D26987A4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3032166"/>
            <a:ext cx="5288653" cy="38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9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25B28-5EA7-444F-853F-44064F5F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分类式随机森林：决策方式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E0B245-188F-8144-B823-53B736221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4956" y="1930400"/>
            <a:ext cx="4201423" cy="4201423"/>
          </a:xfrm>
        </p:spPr>
      </p:pic>
    </p:spTree>
    <p:extLst>
      <p:ext uri="{BB962C8B-B14F-4D97-AF65-F5344CB8AC3E}">
        <p14:creationId xmlns:p14="http://schemas.microsoft.com/office/powerpoint/2010/main" val="373571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EC2E2-17DC-5849-A188-2A75B059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0.</a:t>
            </a:r>
            <a:r>
              <a:rPr kumimoji="1" lang="zh-CN" altLang="en-US" sz="5400" dirty="0"/>
              <a:t> 课程摘要</a:t>
            </a:r>
          </a:p>
        </p:txBody>
      </p:sp>
    </p:spTree>
    <p:extLst>
      <p:ext uri="{BB962C8B-B14F-4D97-AF65-F5344CB8AC3E}">
        <p14:creationId xmlns:p14="http://schemas.microsoft.com/office/powerpoint/2010/main" val="2585676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6F808-CB52-444C-8ED0-F2A5D0AF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回归式随机森林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8EB9F-FE1E-A54A-9714-382CE42A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回归式随机森林由多棵回归决策树构成。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决策方式：所有回归树的输出结果求平均。</a:t>
            </a:r>
          </a:p>
        </p:txBody>
      </p:sp>
    </p:spTree>
    <p:extLst>
      <p:ext uri="{BB962C8B-B14F-4D97-AF65-F5344CB8AC3E}">
        <p14:creationId xmlns:p14="http://schemas.microsoft.com/office/powerpoint/2010/main" val="731930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13093-398F-424A-A209-FFA90DC9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回归式随机森林：参数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0A039-2A18-BC4D-8E50-5007F890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8" y="2697617"/>
            <a:ext cx="9015219" cy="25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56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4150E-957B-C648-94F9-15617240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回归式随机森林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1B97D-00DC-C44B-9714-22A2A6D8B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将问题视为回归问题：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最后得到的输出结果是一个实数，而不是分类的标签。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汇总各个决策树的结果时使用求平均。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最后获得的结果进行四舍五入。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269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628E78B-7E0F-0548-B767-2F87147B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6.</a:t>
            </a:r>
            <a:r>
              <a:rPr kumimoji="1" lang="zh-CN" altLang="en-US" sz="5400" dirty="0"/>
              <a:t> 非数据库图片预测</a:t>
            </a:r>
          </a:p>
        </p:txBody>
      </p:sp>
    </p:spTree>
    <p:extLst>
      <p:ext uri="{BB962C8B-B14F-4D97-AF65-F5344CB8AC3E}">
        <p14:creationId xmlns:p14="http://schemas.microsoft.com/office/powerpoint/2010/main" val="3794874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FE00E-1AB5-EC4B-AC44-5447A2A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非数据库图片预测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F7ECB-6327-A040-8001-6DC7EEA8D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本课件收集了一些手写数字，同学们可以用这些图片进行模型的测试。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文件名：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hand_write_3.jpg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hand_write_4.jpg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hand_write_5.jpg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hand_write_6.jpg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hand_write_7.jpg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hand_write_8.png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hand_write_9.jpg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866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A2424-EA3A-F240-A65C-3F511E6E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非数据库图片预测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99A475-DCE0-4843-BEE2-D103B19F7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可以使用摄像头进行手写字体的拍摄，并将其转化成大小为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28×28</m:t>
                    </m:r>
                  </m:oMath>
                </a14:m>
                <a:r>
                  <a:rPr kumimoji="1"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的二维数据，进行预测。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99A475-DCE0-4843-BEE2-D103B19F7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" t="-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6E123F1-9DB7-1243-A0FC-31761914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18" y="3029857"/>
            <a:ext cx="6464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35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A1A2F-716E-E24D-94E4-7211CB2C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非数据库图片预测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2B0586-CA18-6E45-9866-FCBB04AD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68975"/>
            <a:ext cx="6705600" cy="406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D820F1-EE21-9C4E-8B35-617D471F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37" y="2525050"/>
            <a:ext cx="3607925" cy="36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77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D3397-3402-C043-BD46-EDB9730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非数据库图片预测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62532-91F1-904A-B390-3AC9A2EE1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任务：自己写一个手写数字进行预测。（画图、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iPad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、数位板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ADF71-60A0-304C-82AF-4A8EEECB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8" y="3599325"/>
            <a:ext cx="9474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5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6388-0E16-8B4F-96BE-70891787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3E43A-C13C-524F-BF57-B5FC1AE9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在本课中，我们学习了：</a:t>
            </a: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决策树的概念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分类决策树和回归决策树的概念和生成步骤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随机森林的概念，随机森林的生成，超参数对随机森林的影响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随机森林的运用：手写数字的识别</a:t>
            </a:r>
          </a:p>
        </p:txBody>
      </p:sp>
    </p:spTree>
    <p:extLst>
      <p:ext uri="{BB962C8B-B14F-4D97-AF65-F5344CB8AC3E}">
        <p14:creationId xmlns:p14="http://schemas.microsoft.com/office/powerpoint/2010/main" val="20951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845FD3-AF58-B840-AD13-7C3B356CF2A5}"/>
              </a:ext>
            </a:extLst>
          </p:cNvPr>
          <p:cNvSpPr txBox="1"/>
          <p:nvPr/>
        </p:nvSpPr>
        <p:spPr>
          <a:xfrm>
            <a:off x="0" y="346841"/>
            <a:ext cx="4272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20585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5FA03-341D-E74E-BAE8-C63E63AB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课程摘要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FB60D-5F26-A647-9D26-C4ECDF8BF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前一部分的课程给大家介绍了线性回归，这一课给大家介绍一种既可以用于回归问题，也可以用于分类问题的算法：随机森林。</a:t>
            </a:r>
          </a:p>
          <a:p>
            <a:pPr marL="0" indent="0">
              <a:buNone/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灵活，易于使用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的机器学习算法，即使没有超参数调整，也能在大多数情况下产生出色的结果。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本课内容包括随机森林的组成部分：决策树的原理和生成，随机森林的原理、生成。我们将使用随机森林模型解决一个有趣的问题：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手写数字识别问题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3593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925B3-4BE3-4944-87FA-7F9AFFC8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课程摘要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E3B41-B265-304A-B715-E85B1CD5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494973"/>
            <a:ext cx="4390877" cy="47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DF3F05A-5304-FE41-8A8B-BFC30272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77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5400" dirty="0"/>
              <a:t>1.</a:t>
            </a:r>
            <a:r>
              <a:rPr kumimoji="1" lang="zh-CN" altLang="en-US" sz="5400" dirty="0"/>
              <a:t> 决策树</a:t>
            </a:r>
          </a:p>
        </p:txBody>
      </p:sp>
    </p:spTree>
    <p:extLst>
      <p:ext uri="{BB962C8B-B14F-4D97-AF65-F5344CB8AC3E}">
        <p14:creationId xmlns:p14="http://schemas.microsoft.com/office/powerpoint/2010/main" val="79027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61345-1A50-874D-B12A-968DF52A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52444-7929-2A4A-A32B-027341D3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决策树是一种二叉树。在计算机科学中，二叉树是每个节点最多只有两个分支（即不存在分支度大于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的节点）的树结构。通常分支被称作“左子树”或“右子树”。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下面我们以鸢尾花数据集建立一个决策树。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03D7E-0C30-284F-94EE-6D3EA590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93" y="2946400"/>
            <a:ext cx="3686409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1E3EC-AD68-BF4C-A6A5-4428F808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0F4F58-F523-A845-AA0F-8C3F23465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第一步：读取鸢尾花数据集。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第二步：使用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sklearn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库中的</a:t>
            </a: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tree.DecisionTreeClassifier()</a:t>
            </a:r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生成决策树。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第三步：决策树可视化。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33398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{F92049EB-C2ED-B748-A599-E7A9E081C7FD}tf10001060</Template>
  <TotalTime>1537</TotalTime>
  <Words>1497</Words>
  <Application>Microsoft Macintosh PowerPoint</Application>
  <PresentationFormat>宽屏</PresentationFormat>
  <Paragraphs>189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等线</vt:lpstr>
      <vt:lpstr>Microsoft YaHei</vt:lpstr>
      <vt:lpstr>Arial</vt:lpstr>
      <vt:lpstr>Cambria Math</vt:lpstr>
      <vt:lpstr>Trebuchet MS</vt:lpstr>
      <vt:lpstr>Wingdings 3</vt:lpstr>
      <vt:lpstr>平面</vt:lpstr>
      <vt:lpstr>随机森林</vt:lpstr>
      <vt:lpstr>目录</vt:lpstr>
      <vt:lpstr>加载library</vt:lpstr>
      <vt:lpstr>0. 课程摘要</vt:lpstr>
      <vt:lpstr>课程摘要</vt:lpstr>
      <vt:lpstr>课程摘要</vt:lpstr>
      <vt:lpstr>1. 决策树</vt:lpstr>
      <vt:lpstr>决策树</vt:lpstr>
      <vt:lpstr>决策树</vt:lpstr>
      <vt:lpstr>决策树</vt:lpstr>
      <vt:lpstr>2. 分类决策树</vt:lpstr>
      <vt:lpstr>分类决策树</vt:lpstr>
      <vt:lpstr>分类决策树：特征选取</vt:lpstr>
      <vt:lpstr>分类决策树：生成</vt:lpstr>
      <vt:lpstr>分类决策树：特征选取</vt:lpstr>
      <vt:lpstr>分类决策树</vt:lpstr>
      <vt:lpstr>3. 回归决策树</vt:lpstr>
      <vt:lpstr>回归决策树</vt:lpstr>
      <vt:lpstr>回归决策树：特征选取</vt:lpstr>
      <vt:lpstr>回归决策树：输出值</vt:lpstr>
      <vt:lpstr>回归决策树：生成</vt:lpstr>
      <vt:lpstr>回归决策树</vt:lpstr>
      <vt:lpstr>4. 本课任务介绍</vt:lpstr>
      <vt:lpstr>本课任务介绍：手写数字识别问题</vt:lpstr>
      <vt:lpstr>本课任务介绍：MNIST</vt:lpstr>
      <vt:lpstr>本课任务介绍：MNIST</vt:lpstr>
      <vt:lpstr>本课任务介绍：数据的预处理</vt:lpstr>
      <vt:lpstr>本课任务介绍：数据的预处理</vt:lpstr>
      <vt:lpstr>5. 随机森林</vt:lpstr>
      <vt:lpstr>随机森林</vt:lpstr>
      <vt:lpstr>随机森林</vt:lpstr>
      <vt:lpstr>随机森林：随机性</vt:lpstr>
      <vt:lpstr>随机森林：数据集的划分</vt:lpstr>
      <vt:lpstr>分类式随机森林</vt:lpstr>
      <vt:lpstr>分类式随机森林：参数</vt:lpstr>
      <vt:lpstr>分类式随机森林：参数</vt:lpstr>
      <vt:lpstr>分类式随机森林：参数</vt:lpstr>
      <vt:lpstr>分类式随机森林：决策方式</vt:lpstr>
      <vt:lpstr>分类式随机森林：决策方式</vt:lpstr>
      <vt:lpstr>回归式随机森林</vt:lpstr>
      <vt:lpstr>回归式随机森林：参数</vt:lpstr>
      <vt:lpstr>回归式随机森林</vt:lpstr>
      <vt:lpstr>6. 非数据库图片预测</vt:lpstr>
      <vt:lpstr>非数据库图片预测</vt:lpstr>
      <vt:lpstr>非数据库图片预测</vt:lpstr>
      <vt:lpstr>非数据库图片预测</vt:lpstr>
      <vt:lpstr>非数据库图片预测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随机森林</dc:title>
  <dc:creator>卢 正轩</dc:creator>
  <cp:lastModifiedBy>卢 正轩</cp:lastModifiedBy>
  <cp:revision>50</cp:revision>
  <dcterms:created xsi:type="dcterms:W3CDTF">2020-02-22T08:13:49Z</dcterms:created>
  <dcterms:modified xsi:type="dcterms:W3CDTF">2020-03-21T02:32:35Z</dcterms:modified>
</cp:coreProperties>
</file>